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Oswald Light"/>
      <p:regular r:id="rId25"/>
      <p:bold r:id="rId26"/>
    </p:embeddedFont>
    <p:embeddedFont>
      <p:font typeface="Oswald SemiBo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font" Target="fonts/OswaldLight-bold.fntdata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1" Type="http://schemas.openxmlformats.org/officeDocument/2006/relationships/slide" Target="slides/slide16.xml"/><Relationship Id="rId3" Type="http://schemas.openxmlformats.org/officeDocument/2006/relationships/presProps" Target="presProps.xml"/><Relationship Id="rId25" Type="http://schemas.openxmlformats.org/officeDocument/2006/relationships/font" Target="fonts/OswaldLight-regular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0" Type="http://schemas.openxmlformats.org/officeDocument/2006/relationships/slide" Target="slides/slide15.xml"/><Relationship Id="rId2" Type="http://schemas.openxmlformats.org/officeDocument/2006/relationships/viewProps" Target="viewProps.xml"/><Relationship Id="rId16" Type="http://schemas.openxmlformats.org/officeDocument/2006/relationships/slide" Target="slides/slide11.xml"/><Relationship Id="rId29" Type="http://schemas.openxmlformats.org/officeDocument/2006/relationships/customXml" Target="../customXml/item1.xml"/><Relationship Id="rId24" Type="http://schemas.openxmlformats.org/officeDocument/2006/relationships/slide" Target="slides/slide19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3" Type="http://schemas.openxmlformats.org/officeDocument/2006/relationships/slide" Target="slides/slide18.xml"/><Relationship Id="rId28" Type="http://schemas.openxmlformats.org/officeDocument/2006/relationships/font" Target="fonts/OswaldSemiBold-bold.fntdata"/><Relationship Id="rId5" Type="http://schemas.openxmlformats.org/officeDocument/2006/relationships/notesMaster" Target="notesMasters/notes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22" Type="http://schemas.openxmlformats.org/officeDocument/2006/relationships/slide" Target="slides/slide1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7" Type="http://schemas.openxmlformats.org/officeDocument/2006/relationships/font" Target="fonts/OswaldSemiBold-regular.fntdata"/><Relationship Id="rId14" Type="http://schemas.openxmlformats.org/officeDocument/2006/relationships/slide" Target="slides/slide9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943cb8d8e1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943cb8d8e1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943cb8d8e1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943cb8d8e1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43cb8d8e1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943cb8d8e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943cb8d8e1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943cb8d8e1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943cb8d8e1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943cb8d8e1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43cb8d8e1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943cb8d8e1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943cb8d8e1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943cb8d8e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943cb8d8e1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943cb8d8e1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943cb8d8e1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943cb8d8e1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943cb8d8e1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943cb8d8e1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43cb8d8e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43cb8d8e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43cb8d8e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943cb8d8e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943cb8d8e1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943cb8d8e1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943cb8d8e1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943cb8d8e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943cb8d8e1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943cb8d8e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943cb8d8e1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943cb8d8e1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43cb8d8e1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943cb8d8e1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36" name="Google Shape;136;p22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37" name="Google Shape;137;p22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Simple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Announcements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Outro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 News, Credits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Ads?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43" name="Google Shape;143;p23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44" name="Google Shape;144;p23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Simple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Announcements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Outro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Solo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Co-Host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Interviews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50" name="Google Shape;150;p2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51" name="Google Shape;151;p2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Complex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Cold Opens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Curated Interview Clips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Recurring Segments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Foley &amp; Sound Design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Leitmotifs &amp; Sound Cues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Sophisticated Ad Breaks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57" name="Google Shape;157;p2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3250" y="1505100"/>
            <a:ext cx="3333600" cy="33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64" name="Google Shape;164;p2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65" name="Google Shape;165;p2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Office Ladies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1" name="Google Shape;171;p2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72" name="Google Shape;172;p27"/>
          <p:cNvSpPr txBox="1"/>
          <p:nvPr/>
        </p:nvSpPr>
        <p:spPr>
          <a:xfrm>
            <a:off x="559625" y="1543200"/>
            <a:ext cx="83142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JENNA: I'm Jenna Fischer. | ANGELA: And I'm Angela Kinsey.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J: We were on The Office together. | A: And we're best friends.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J: And now we're doing the ultimate Office rewatch podcast just for you.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A: Each week we will break down an episode of The Office and give exclusive behind the scenes stories that only two people who were there can tell you.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J: We're the Office Ladies.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8" name="Google Shape;178;p2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79" name="Google Shape;179;p2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Office Ladies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Banter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Recurring Segments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Fast Facts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Tidbits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85" name="Google Shape;185;p2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86" name="Google Shape;186;p2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Office Ladies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Banter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Recurring Segments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Follows the episode, mostly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0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92" name="Google Shape;192;p30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93" name="Google Shape;193;p30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Office Ladies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Banter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Recurring Segments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Special Guests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Sparingly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99" name="Google Shape;199;p3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200" name="Google Shape;200;p3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Office Ladies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Banter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Recurring Segments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Special Guests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MULTIPLE Ad Breaks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Story Arc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Office Ladies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STORY ARC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Backstory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Catalyst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Big Event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Pinch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Crisis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Showdown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STORY ARC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22476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Backstory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Catalyst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Big Event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Pinch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Crisis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Showdown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cxnSp>
        <p:nvCxnSpPr>
          <p:cNvPr id="78" name="Google Shape;78;p16"/>
          <p:cNvCxnSpPr/>
          <p:nvPr/>
        </p:nvCxnSpPr>
        <p:spPr>
          <a:xfrm>
            <a:off x="604550" y="2508100"/>
            <a:ext cx="78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9" name="Google Shape;79;p16"/>
          <p:cNvCxnSpPr/>
          <p:nvPr/>
        </p:nvCxnSpPr>
        <p:spPr>
          <a:xfrm>
            <a:off x="648750" y="3825450"/>
            <a:ext cx="78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0" name="Google Shape;80;p16"/>
          <p:cNvSpPr txBox="1"/>
          <p:nvPr/>
        </p:nvSpPr>
        <p:spPr>
          <a:xfrm>
            <a:off x="2603550" y="1543200"/>
            <a:ext cx="18603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Exposition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Rising Action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Climax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cxnSp>
        <p:nvCxnSpPr>
          <p:cNvPr id="81" name="Google Shape;81;p16"/>
          <p:cNvCxnSpPr/>
          <p:nvPr/>
        </p:nvCxnSpPr>
        <p:spPr>
          <a:xfrm flipH="1">
            <a:off x="2552775" y="1616900"/>
            <a:ext cx="12600" cy="302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STORY ARC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559625" y="1543200"/>
            <a:ext cx="22476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Backstory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Catalyst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Big Event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Pinch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Crisis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Showdown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cxnSp>
        <p:nvCxnSpPr>
          <p:cNvPr id="89" name="Google Shape;89;p17"/>
          <p:cNvCxnSpPr/>
          <p:nvPr/>
        </p:nvCxnSpPr>
        <p:spPr>
          <a:xfrm>
            <a:off x="604550" y="2508100"/>
            <a:ext cx="78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0" name="Google Shape;90;p17"/>
          <p:cNvCxnSpPr/>
          <p:nvPr/>
        </p:nvCxnSpPr>
        <p:spPr>
          <a:xfrm>
            <a:off x="648750" y="3825450"/>
            <a:ext cx="78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1" name="Google Shape;91;p17"/>
          <p:cNvSpPr txBox="1"/>
          <p:nvPr/>
        </p:nvSpPr>
        <p:spPr>
          <a:xfrm>
            <a:off x="2603550" y="1543200"/>
            <a:ext cx="18603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Exposition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Rising Action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Climax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4572000" y="1543200"/>
            <a:ext cx="19719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Setup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Confrontation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cxnSp>
        <p:nvCxnSpPr>
          <p:cNvPr id="93" name="Google Shape;93;p17"/>
          <p:cNvCxnSpPr/>
          <p:nvPr/>
        </p:nvCxnSpPr>
        <p:spPr>
          <a:xfrm flipH="1">
            <a:off x="2552775" y="1616900"/>
            <a:ext cx="12600" cy="302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" name="Google Shape;94;p17"/>
          <p:cNvCxnSpPr/>
          <p:nvPr/>
        </p:nvCxnSpPr>
        <p:spPr>
          <a:xfrm flipH="1">
            <a:off x="4463850" y="1616900"/>
            <a:ext cx="12600" cy="302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STORY ARC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01" name="Google Shape;101;p18"/>
          <p:cNvSpPr txBox="1"/>
          <p:nvPr/>
        </p:nvSpPr>
        <p:spPr>
          <a:xfrm>
            <a:off x="559625" y="1543200"/>
            <a:ext cx="22476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Backstory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Catalyst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Big Event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Pinch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Crisis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Showdown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cxnSp>
        <p:nvCxnSpPr>
          <p:cNvPr id="102" name="Google Shape;102;p18"/>
          <p:cNvCxnSpPr/>
          <p:nvPr/>
        </p:nvCxnSpPr>
        <p:spPr>
          <a:xfrm>
            <a:off x="604550" y="2508100"/>
            <a:ext cx="78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" name="Google Shape;103;p18"/>
          <p:cNvCxnSpPr/>
          <p:nvPr/>
        </p:nvCxnSpPr>
        <p:spPr>
          <a:xfrm>
            <a:off x="648750" y="3825450"/>
            <a:ext cx="78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4" name="Google Shape;104;p18"/>
          <p:cNvSpPr txBox="1"/>
          <p:nvPr/>
        </p:nvSpPr>
        <p:spPr>
          <a:xfrm>
            <a:off x="2603550" y="1543200"/>
            <a:ext cx="18603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Exposition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Rising Action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Climax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4572000" y="1543200"/>
            <a:ext cx="19719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Setup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Confrontation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Resolution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cxnSp>
        <p:nvCxnSpPr>
          <p:cNvPr id="106" name="Google Shape;106;p18"/>
          <p:cNvCxnSpPr/>
          <p:nvPr/>
        </p:nvCxnSpPr>
        <p:spPr>
          <a:xfrm flipH="1">
            <a:off x="2552775" y="1616900"/>
            <a:ext cx="12600" cy="302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8"/>
          <p:cNvCxnSpPr/>
          <p:nvPr/>
        </p:nvCxnSpPr>
        <p:spPr>
          <a:xfrm flipH="1">
            <a:off x="4463850" y="1616900"/>
            <a:ext cx="12600" cy="302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8"/>
          <p:cNvCxnSpPr/>
          <p:nvPr/>
        </p:nvCxnSpPr>
        <p:spPr>
          <a:xfrm flipH="1">
            <a:off x="6543900" y="1616900"/>
            <a:ext cx="12600" cy="302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" name="Google Shape;109;p18"/>
          <p:cNvSpPr txBox="1"/>
          <p:nvPr/>
        </p:nvSpPr>
        <p:spPr>
          <a:xfrm>
            <a:off x="6711000" y="1543200"/>
            <a:ext cx="19719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Beginning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Middle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End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15" name="Google Shape;115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16" name="Google Shape;116;p1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Simple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 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Typically has music &amp; narration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10-30 seconds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Ads?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22" name="Google Shape;122;p20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23" name="Google Shape;123;p20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Simple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Announcements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Show News, Corrections, Fundraisers,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NARRATIVE STRUCTURE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29" name="Google Shape;129;p2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FORMAT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30" name="Google Shape;130;p2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Simple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Announcements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Has a Story Arc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Ads?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6FC815-3B79-4C46-81E1-9AF34B00CA59}"/>
</file>

<file path=customXml/itemProps2.xml><?xml version="1.0" encoding="utf-8"?>
<ds:datastoreItem xmlns:ds="http://schemas.openxmlformats.org/officeDocument/2006/customXml" ds:itemID="{6731934C-D5AD-4147-8CD5-1D9C072598E2}"/>
</file>